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p:scale>
          <a:sx n="117" d="100"/>
          <a:sy n="117"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孫 瑜" userId="808673f6f085e771" providerId="LiveId" clId="{10B0F2B1-F3EF-4A91-ACE9-F2B21C7A091C}"/>
    <pc:docChg chg="undo custSel addSld modSld sldOrd">
      <pc:chgData name="孫 瑜" userId="808673f6f085e771" providerId="LiveId" clId="{10B0F2B1-F3EF-4A91-ACE9-F2B21C7A091C}" dt="2020-05-13T12:00:28.853" v="409" actId="255"/>
      <pc:docMkLst>
        <pc:docMk/>
      </pc:docMkLst>
      <pc:sldChg chg="addSp delSp modSp mod">
        <pc:chgData name="孫 瑜" userId="808673f6f085e771" providerId="LiveId" clId="{10B0F2B1-F3EF-4A91-ACE9-F2B21C7A091C}" dt="2020-05-13T11:55:59.350" v="404" actId="20577"/>
        <pc:sldMkLst>
          <pc:docMk/>
          <pc:sldMk cId="1531320450" sldId="256"/>
        </pc:sldMkLst>
        <pc:spChg chg="add mod">
          <ac:chgData name="孫 瑜" userId="808673f6f085e771" providerId="LiveId" clId="{10B0F2B1-F3EF-4A91-ACE9-F2B21C7A091C}" dt="2020-05-13T11:55:13.157" v="403" actId="1076"/>
          <ac:spMkLst>
            <pc:docMk/>
            <pc:sldMk cId="1531320450" sldId="256"/>
            <ac:spMk id="2" creationId="{14020AF2-95C0-4267-9AC6-51B52270FD7A}"/>
          </ac:spMkLst>
        </pc:spChg>
        <pc:spChg chg="mod">
          <ac:chgData name="孫 瑜" userId="808673f6f085e771" providerId="LiveId" clId="{10B0F2B1-F3EF-4A91-ACE9-F2B21C7A091C}" dt="2020-05-13T11:54:44.684" v="398" actId="1076"/>
          <ac:spMkLst>
            <pc:docMk/>
            <pc:sldMk cId="1531320450" sldId="256"/>
            <ac:spMk id="4" creationId="{8E65F49C-3F7C-4131-8939-4D4805E8FD2D}"/>
          </ac:spMkLst>
        </pc:spChg>
        <pc:spChg chg="mod">
          <ac:chgData name="孫 瑜" userId="808673f6f085e771" providerId="LiveId" clId="{10B0F2B1-F3EF-4A91-ACE9-F2B21C7A091C}" dt="2020-05-13T11:55:04.980" v="401" actId="20577"/>
          <ac:spMkLst>
            <pc:docMk/>
            <pc:sldMk cId="1531320450" sldId="256"/>
            <ac:spMk id="5" creationId="{ACF352C0-00B5-4B43-A03C-DBC82EC0F2D0}"/>
          </ac:spMkLst>
        </pc:spChg>
        <pc:spChg chg="del">
          <ac:chgData name="孫 瑜" userId="808673f6f085e771" providerId="LiveId" clId="{10B0F2B1-F3EF-4A91-ACE9-F2B21C7A091C}" dt="2020-05-13T11:46:44.206" v="263" actId="478"/>
          <ac:spMkLst>
            <pc:docMk/>
            <pc:sldMk cId="1531320450" sldId="256"/>
            <ac:spMk id="6" creationId="{0AFA0B9D-D24F-4AB6-A78A-E94561A3A54E}"/>
          </ac:spMkLst>
        </pc:spChg>
        <pc:spChg chg="add mod">
          <ac:chgData name="孫 瑜" userId="808673f6f085e771" providerId="LiveId" clId="{10B0F2B1-F3EF-4A91-ACE9-F2B21C7A091C}" dt="2020-05-13T11:55:59.350" v="404" actId="20577"/>
          <ac:spMkLst>
            <pc:docMk/>
            <pc:sldMk cId="1531320450" sldId="256"/>
            <ac:spMk id="7" creationId="{75A9CAF5-8DB5-45C5-B292-A0EE2441E77F}"/>
          </ac:spMkLst>
        </pc:spChg>
        <pc:picChg chg="add del">
          <ac:chgData name="孫 瑜" userId="808673f6f085e771" providerId="LiveId" clId="{10B0F2B1-F3EF-4A91-ACE9-F2B21C7A091C}" dt="2020-05-13T11:53:52.882" v="371"/>
          <ac:picMkLst>
            <pc:docMk/>
            <pc:sldMk cId="1531320450" sldId="256"/>
            <ac:picMk id="3" creationId="{0C547E66-5571-4560-9C6E-0D6329B6B5AB}"/>
          </ac:picMkLst>
        </pc:picChg>
      </pc:sldChg>
      <pc:sldChg chg="delSp modSp mod">
        <pc:chgData name="孫 瑜" userId="808673f6f085e771" providerId="LiveId" clId="{10B0F2B1-F3EF-4A91-ACE9-F2B21C7A091C}" dt="2020-05-13T11:48:21.365" v="279" actId="20577"/>
        <pc:sldMkLst>
          <pc:docMk/>
          <pc:sldMk cId="261716810" sldId="257"/>
        </pc:sldMkLst>
        <pc:spChg chg="mod">
          <ac:chgData name="孫 瑜" userId="808673f6f085e771" providerId="LiveId" clId="{10B0F2B1-F3EF-4A91-ACE9-F2B21C7A091C}" dt="2020-05-13T11:48:21.365" v="279" actId="20577"/>
          <ac:spMkLst>
            <pc:docMk/>
            <pc:sldMk cId="261716810" sldId="257"/>
            <ac:spMk id="3" creationId="{268B842F-8F09-40C6-8217-7E2D85B05AC0}"/>
          </ac:spMkLst>
        </pc:spChg>
        <pc:spChg chg="del">
          <ac:chgData name="孫 瑜" userId="808673f6f085e771" providerId="LiveId" clId="{10B0F2B1-F3EF-4A91-ACE9-F2B21C7A091C}" dt="2020-05-13T11:46:49.922" v="264" actId="478"/>
          <ac:spMkLst>
            <pc:docMk/>
            <pc:sldMk cId="261716810" sldId="257"/>
            <ac:spMk id="4" creationId="{1D6C73C4-5E93-4B63-AAFC-461689F178AF}"/>
          </ac:spMkLst>
        </pc:spChg>
      </pc:sldChg>
      <pc:sldChg chg="delSp mod">
        <pc:chgData name="孫 瑜" userId="808673f6f085e771" providerId="LiveId" clId="{10B0F2B1-F3EF-4A91-ACE9-F2B21C7A091C}" dt="2020-05-13T11:46:58.923" v="265" actId="478"/>
        <pc:sldMkLst>
          <pc:docMk/>
          <pc:sldMk cId="569727281" sldId="259"/>
        </pc:sldMkLst>
        <pc:spChg chg="del">
          <ac:chgData name="孫 瑜" userId="808673f6f085e771" providerId="LiveId" clId="{10B0F2B1-F3EF-4A91-ACE9-F2B21C7A091C}" dt="2020-05-13T11:46:58.923" v="265" actId="478"/>
          <ac:spMkLst>
            <pc:docMk/>
            <pc:sldMk cId="569727281" sldId="259"/>
            <ac:spMk id="4" creationId="{3AA593BF-6F2F-4E17-8685-DAE48714E221}"/>
          </ac:spMkLst>
        </pc:spChg>
      </pc:sldChg>
      <pc:sldChg chg="modSp mod">
        <pc:chgData name="孫 瑜" userId="808673f6f085e771" providerId="LiveId" clId="{10B0F2B1-F3EF-4A91-ACE9-F2B21C7A091C}" dt="2020-05-13T11:49:15.543" v="321"/>
        <pc:sldMkLst>
          <pc:docMk/>
          <pc:sldMk cId="2275438191" sldId="261"/>
        </pc:sldMkLst>
        <pc:spChg chg="mod">
          <ac:chgData name="孫 瑜" userId="808673f6f085e771" providerId="LiveId" clId="{10B0F2B1-F3EF-4A91-ACE9-F2B21C7A091C}" dt="2020-05-13T11:49:15.543" v="321"/>
          <ac:spMkLst>
            <pc:docMk/>
            <pc:sldMk cId="2275438191" sldId="261"/>
            <ac:spMk id="3" creationId="{C68FDF14-1625-40FB-A27E-5FB7EBD4E3EC}"/>
          </ac:spMkLst>
        </pc:spChg>
      </pc:sldChg>
      <pc:sldChg chg="delSp modSp mod">
        <pc:chgData name="孫 瑜" userId="808673f6f085e771" providerId="LiveId" clId="{10B0F2B1-F3EF-4A91-ACE9-F2B21C7A091C}" dt="2020-05-13T11:49:41.268" v="346"/>
        <pc:sldMkLst>
          <pc:docMk/>
          <pc:sldMk cId="2287781846" sldId="262"/>
        </pc:sldMkLst>
        <pc:spChg chg="mod">
          <ac:chgData name="孫 瑜" userId="808673f6f085e771" providerId="LiveId" clId="{10B0F2B1-F3EF-4A91-ACE9-F2B21C7A091C}" dt="2020-05-13T11:49:41.268" v="346"/>
          <ac:spMkLst>
            <pc:docMk/>
            <pc:sldMk cId="2287781846" sldId="262"/>
            <ac:spMk id="3" creationId="{8986BBE4-73AC-4AA6-B5E0-8D7E5BFAF34A}"/>
          </ac:spMkLst>
        </pc:spChg>
        <pc:spChg chg="del">
          <ac:chgData name="孫 瑜" userId="808673f6f085e771" providerId="LiveId" clId="{10B0F2B1-F3EF-4A91-ACE9-F2B21C7A091C}" dt="2020-05-13T11:47:08.390" v="266" actId="478"/>
          <ac:spMkLst>
            <pc:docMk/>
            <pc:sldMk cId="2287781846" sldId="262"/>
            <ac:spMk id="4" creationId="{CA329AAC-E53E-4CEB-B217-9B91738971E7}"/>
          </ac:spMkLst>
        </pc:spChg>
      </pc:sldChg>
      <pc:sldChg chg="addSp delSp modSp new mod ord">
        <pc:chgData name="孫 瑜" userId="808673f6f085e771" providerId="LiveId" clId="{10B0F2B1-F3EF-4A91-ACE9-F2B21C7A091C}" dt="2020-05-13T12:00:28.853" v="409" actId="255"/>
        <pc:sldMkLst>
          <pc:docMk/>
          <pc:sldMk cId="1011980290" sldId="263"/>
        </pc:sldMkLst>
        <pc:spChg chg="del">
          <ac:chgData name="孫 瑜" userId="808673f6f085e771" providerId="LiveId" clId="{10B0F2B1-F3EF-4A91-ACE9-F2B21C7A091C}" dt="2020-05-13T11:39:57.561" v="3"/>
          <ac:spMkLst>
            <pc:docMk/>
            <pc:sldMk cId="1011980290" sldId="263"/>
            <ac:spMk id="2" creationId="{D0CC79F4-7D5E-4589-94C2-16A086C7D0AA}"/>
          </ac:spMkLst>
        </pc:spChg>
        <pc:spChg chg="del">
          <ac:chgData name="孫 瑜" userId="808673f6f085e771" providerId="LiveId" clId="{10B0F2B1-F3EF-4A91-ACE9-F2B21C7A091C}" dt="2020-05-13T11:39:57.561" v="3"/>
          <ac:spMkLst>
            <pc:docMk/>
            <pc:sldMk cId="1011980290" sldId="263"/>
            <ac:spMk id="3" creationId="{15B1D943-D98B-4C7A-BEA9-D16656472FC8}"/>
          </ac:spMkLst>
        </pc:spChg>
        <pc:spChg chg="add mod">
          <ac:chgData name="孫 瑜" userId="808673f6f085e771" providerId="LiveId" clId="{10B0F2B1-F3EF-4A91-ACE9-F2B21C7A091C}" dt="2020-05-13T12:00:28.853" v="409" actId="255"/>
          <ac:spMkLst>
            <pc:docMk/>
            <pc:sldMk cId="1011980290" sldId="263"/>
            <ac:spMk id="4" creationId="{1AF430BD-7A61-4931-A917-76FC033F5E59}"/>
          </ac:spMkLst>
        </pc:spChg>
        <pc:spChg chg="add del mod">
          <ac:chgData name="孫 瑜" userId="808673f6f085e771" providerId="LiveId" clId="{10B0F2B1-F3EF-4A91-ACE9-F2B21C7A091C}" dt="2020-05-13T11:43:32.317" v="38" actId="478"/>
          <ac:spMkLst>
            <pc:docMk/>
            <pc:sldMk cId="1011980290" sldId="263"/>
            <ac:spMk id="5" creationId="{B28D9539-EE5A-4EB9-A616-5CDBF289284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6902C57-DAE1-4632-9747-64FF28EF225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7450E684-6FFB-4825-89AC-55728FC0F1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E2924F41-A191-46D3-895E-1FE683E7A41D}"/>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5" name="フッター プレースホルダー 4">
            <a:extLst>
              <a:ext uri="{FF2B5EF4-FFF2-40B4-BE49-F238E27FC236}">
                <a16:creationId xmlns:a16="http://schemas.microsoft.com/office/drawing/2014/main" xmlns="" id="{F2E888C9-67E8-4683-A342-ECA9FBE017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C462A87-DD0F-4AB9-81C0-7BCA15EE3DC8}"/>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56210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A728BD6-E84A-4CE9-BE43-5A8B48659FD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D334404D-F81C-406F-A7A4-FB89D8FF84B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01C516F-1E30-4CF6-8FD5-76CADADE659E}"/>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5" name="フッター プレースホルダー 4">
            <a:extLst>
              <a:ext uri="{FF2B5EF4-FFF2-40B4-BE49-F238E27FC236}">
                <a16:creationId xmlns:a16="http://schemas.microsoft.com/office/drawing/2014/main" xmlns="" id="{C0A9DF91-37E2-4FE0-B675-9E1FAEB8AE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4B4A3864-EB5D-4BEB-A6FB-2BD0D7171050}"/>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392037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5724473A-67BC-4F07-ACB4-43593E55E03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0BD965B4-D502-4ECF-A9C7-45B5284B529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8C8DFE5A-1B69-4EFF-A033-EC3C5170813B}"/>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5" name="フッター プレースホルダー 4">
            <a:extLst>
              <a:ext uri="{FF2B5EF4-FFF2-40B4-BE49-F238E27FC236}">
                <a16:creationId xmlns:a16="http://schemas.microsoft.com/office/drawing/2014/main" xmlns="" id="{6B73059B-6898-4152-99CF-052D855A70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8F93BF6-B984-4F34-B18C-128E1B7750A1}"/>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357738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F273E97-85CA-4F4A-8F4D-B788A1D9BC0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C20CA2D6-5224-4332-B8F4-F119C016BC0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6186DECA-0E5B-408E-88BE-F449F434E469}"/>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5" name="フッター プレースホルダー 4">
            <a:extLst>
              <a:ext uri="{FF2B5EF4-FFF2-40B4-BE49-F238E27FC236}">
                <a16:creationId xmlns:a16="http://schemas.microsoft.com/office/drawing/2014/main" xmlns="" id="{606630AA-DD8A-4D78-8F97-970952C4FF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C49DC990-FA49-41BB-A91A-FE3679ED1F7C}"/>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161323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893196D-FB97-4709-B499-32E05E80320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AD4100A-41D2-406C-8EDD-9E1D2D5AF0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6EB4E399-A992-42A4-B40E-C48F56B5D4AF}"/>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5" name="フッター プレースホルダー 4">
            <a:extLst>
              <a:ext uri="{FF2B5EF4-FFF2-40B4-BE49-F238E27FC236}">
                <a16:creationId xmlns:a16="http://schemas.microsoft.com/office/drawing/2014/main" xmlns="" id="{759473F8-4CDC-4186-B943-200968B608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04AE546D-91E4-43D1-BE88-01C663C3ABD0}"/>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149252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5F9F0B2-7CCB-457A-B673-F51E48F41FD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F0C4FAAC-B428-4C3A-B92B-1C82F2386DF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A3167ECC-6BBF-4C14-9374-DE438DD113C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99540125-197A-427D-A46D-8E33CD802052}"/>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6" name="フッター プレースホルダー 5">
            <a:extLst>
              <a:ext uri="{FF2B5EF4-FFF2-40B4-BE49-F238E27FC236}">
                <a16:creationId xmlns:a16="http://schemas.microsoft.com/office/drawing/2014/main" xmlns="" id="{46E78CC2-402D-4344-BA7A-1B563E23B7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EA796301-B9CB-4F99-B017-62B7C0DB525C}"/>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31459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2FB8CA6-B4D2-408F-9D1F-F2E43EBA13D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5B1B594B-8C84-4D20-B844-9FB620EFE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EB0EE0AF-D4E8-48C7-958A-E319434E24D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7AC176EA-FBCD-4B63-85C4-703AE2D6D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560A8309-0477-4D0B-8780-340E61B915C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48671E71-5982-4BC7-AAE8-020D49704F90}"/>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8" name="フッター プレースホルダー 7">
            <a:extLst>
              <a:ext uri="{FF2B5EF4-FFF2-40B4-BE49-F238E27FC236}">
                <a16:creationId xmlns:a16="http://schemas.microsoft.com/office/drawing/2014/main" xmlns="" id="{F7F7EB71-33CE-4970-A4E9-DDE97879EF9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8AADB22C-3562-4FDF-9228-5F8AEC0A5523}"/>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425634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9FE5170-FAD1-4E0B-8124-DDA15B94DC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1528447A-F950-44A4-98BB-E5A7CCFEE4B6}"/>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4" name="フッター プレースホルダー 3">
            <a:extLst>
              <a:ext uri="{FF2B5EF4-FFF2-40B4-BE49-F238E27FC236}">
                <a16:creationId xmlns:a16="http://schemas.microsoft.com/office/drawing/2014/main" xmlns="" id="{94CB253D-ECA2-421E-B3CF-F093ADF7CE1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A406D63F-7B57-425C-99C9-35D372AD9BAB}"/>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60847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C28853D0-AC6B-4A40-803C-7500DF0E393B}"/>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3" name="フッター プレースホルダー 2">
            <a:extLst>
              <a:ext uri="{FF2B5EF4-FFF2-40B4-BE49-F238E27FC236}">
                <a16:creationId xmlns:a16="http://schemas.microsoft.com/office/drawing/2014/main" xmlns="" id="{0A4FC2F3-40F6-4178-A23E-1B4949FC341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F6C56F5C-EF89-41CC-BD47-998C17BBFFFE}"/>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309269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5926664-882F-4AB9-8986-67555E228E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6516E68-4BBC-4D78-AB00-1A23D63129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D655779A-2077-4516-B66F-F8AFBA5975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CDA6E04F-1F6C-42AB-8A57-4140D2E7E49E}"/>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6" name="フッター プレースホルダー 5">
            <a:extLst>
              <a:ext uri="{FF2B5EF4-FFF2-40B4-BE49-F238E27FC236}">
                <a16:creationId xmlns:a16="http://schemas.microsoft.com/office/drawing/2014/main" xmlns="" id="{DACC010B-DCF6-4F41-8A96-02BACA889F1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37506CEF-AA02-4130-A8DC-E39A7145EB19}"/>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65289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427DA9F-960A-409B-9282-6B7DB18983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530CA847-39A8-4999-9856-8633CCB92F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53158591-19BB-4CFF-9595-CFC5DC067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A43DF347-8AC5-4181-BC16-2C302F2766C5}"/>
              </a:ext>
            </a:extLst>
          </p:cNvPr>
          <p:cNvSpPr>
            <a:spLocks noGrp="1"/>
          </p:cNvSpPr>
          <p:nvPr>
            <p:ph type="dt" sz="half" idx="10"/>
          </p:nvPr>
        </p:nvSpPr>
        <p:spPr/>
        <p:txBody>
          <a:bodyPr/>
          <a:lstStyle/>
          <a:p>
            <a:fld id="{B272001A-202C-440F-A533-8B914039857C}" type="datetimeFigureOut">
              <a:rPr kumimoji="1" lang="ja-JP" altLang="en-US" smtClean="0"/>
              <a:t>2020/5/28</a:t>
            </a:fld>
            <a:endParaRPr kumimoji="1" lang="ja-JP" altLang="en-US"/>
          </a:p>
        </p:txBody>
      </p:sp>
      <p:sp>
        <p:nvSpPr>
          <p:cNvPr id="6" name="フッター プレースホルダー 5">
            <a:extLst>
              <a:ext uri="{FF2B5EF4-FFF2-40B4-BE49-F238E27FC236}">
                <a16:creationId xmlns:a16="http://schemas.microsoft.com/office/drawing/2014/main" xmlns="" id="{9F202CC8-6AFF-4191-B542-E452075E760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444FC58A-FF70-416B-AD0F-7E00D35C1E9A}"/>
              </a:ext>
            </a:extLst>
          </p:cNvPr>
          <p:cNvSpPr>
            <a:spLocks noGrp="1"/>
          </p:cNvSpPr>
          <p:nvPr>
            <p:ph type="sldNum" sz="quarter" idx="12"/>
          </p:nvPr>
        </p:nvSpPr>
        <p:spPr/>
        <p:txBody>
          <a:body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372043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2B9FD57A-C2D4-4A6E-BDDA-84957CD36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D7EB6E26-5C0D-426E-A189-DDFFC1425D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53419A7-4B3F-4B03-8271-D77D662876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2001A-202C-440F-A533-8B914039857C}" type="datetimeFigureOut">
              <a:rPr kumimoji="1" lang="ja-JP" altLang="en-US" smtClean="0"/>
              <a:t>2020/5/28</a:t>
            </a:fld>
            <a:endParaRPr kumimoji="1" lang="ja-JP" altLang="en-US"/>
          </a:p>
        </p:txBody>
      </p:sp>
      <p:sp>
        <p:nvSpPr>
          <p:cNvPr id="5" name="フッター プレースホルダー 4">
            <a:extLst>
              <a:ext uri="{FF2B5EF4-FFF2-40B4-BE49-F238E27FC236}">
                <a16:creationId xmlns:a16="http://schemas.microsoft.com/office/drawing/2014/main" xmlns="" id="{08296C7E-A70D-481C-A65B-0CE972AE8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837669A8-5623-45B3-83F9-BE5AFAD34C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285BE-1F2A-4AE8-B9D8-75B17F813D32}" type="slidenum">
              <a:rPr kumimoji="1" lang="ja-JP" altLang="en-US" smtClean="0"/>
              <a:t>‹#›</a:t>
            </a:fld>
            <a:endParaRPr kumimoji="1" lang="ja-JP" altLang="en-US"/>
          </a:p>
        </p:txBody>
      </p:sp>
    </p:spTree>
    <p:extLst>
      <p:ext uri="{BB962C8B-B14F-4D97-AF65-F5344CB8AC3E}">
        <p14:creationId xmlns:p14="http://schemas.microsoft.com/office/powerpoint/2010/main" val="3707077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1AF430BD-7A61-4931-A917-76FC033F5E59}"/>
              </a:ext>
            </a:extLst>
          </p:cNvPr>
          <p:cNvSpPr>
            <a:spLocks noGrp="1"/>
          </p:cNvSpPr>
          <p:nvPr>
            <p:ph type="ctrTitle"/>
          </p:nvPr>
        </p:nvSpPr>
        <p:spPr>
          <a:xfrm>
            <a:off x="730695" y="3060993"/>
            <a:ext cx="11144679" cy="5806962"/>
          </a:xfrm>
        </p:spPr>
        <p:txBody>
          <a:bodyPr>
            <a:normAutofit fontScale="90000"/>
          </a:bodyPr>
          <a:lstStyle/>
          <a:p>
            <a:r>
              <a:rPr lang="en-US" altLang="ja-JP" sz="4000" dirty="0"/>
              <a:t>COVID-19</a:t>
            </a:r>
            <a:r>
              <a:rPr lang="ja-JP" altLang="en-US" sz="4000" dirty="0"/>
              <a:t>を含むコロナウイルス流行時の</a:t>
            </a:r>
            <a:r>
              <a:rPr lang="en-US" altLang="ja-JP" sz="4000" dirty="0"/>
              <a:t/>
            </a:r>
            <a:br>
              <a:rPr lang="en-US" altLang="ja-JP" sz="4000" dirty="0"/>
            </a:br>
            <a:r>
              <a:rPr lang="ja-JP" altLang="en-US" sz="4000" dirty="0"/>
              <a:t>学校閉鎖や管理の実践について</a:t>
            </a:r>
            <a:r>
              <a:rPr lang="en-US" altLang="ja-JP" sz="4000" dirty="0"/>
              <a:t/>
            </a:r>
            <a:br>
              <a:rPr lang="en-US" altLang="ja-JP" sz="4000" dirty="0"/>
            </a:br>
            <a:r>
              <a:rPr lang="ja-JP" altLang="en-US" sz="4000" dirty="0"/>
              <a:t>短期間の系統的レビュー</a:t>
            </a:r>
            <a:r>
              <a:rPr lang="en-US" altLang="ja-JP" sz="4000" dirty="0"/>
              <a:t/>
            </a:r>
            <a:br>
              <a:rPr lang="en-US" altLang="ja-JP" sz="4000" dirty="0"/>
            </a:br>
            <a:r>
              <a:rPr lang="ja-JP" altLang="en-US" sz="4000" dirty="0"/>
              <a:t>（要約）</a:t>
            </a:r>
            <a:r>
              <a:rPr lang="en-US" altLang="ja-JP" sz="4000" dirty="0"/>
              <a:t/>
            </a:r>
            <a:br>
              <a:rPr lang="en-US" altLang="ja-JP" sz="4000" dirty="0"/>
            </a:br>
            <a:r>
              <a:rPr lang="en-US" altLang="ja-JP" sz="4000" dirty="0"/>
              <a:t/>
            </a:r>
            <a:br>
              <a:rPr lang="en-US" altLang="ja-JP" sz="4000" dirty="0"/>
            </a:br>
            <a:r>
              <a:rPr lang="en-US" altLang="ja-JP" sz="4000" dirty="0"/>
              <a:t>School closure and management practices during coronavirus outbreaks including COVID-19: a rapid systematic review. </a:t>
            </a:r>
            <a:br>
              <a:rPr lang="en-US" altLang="ja-JP" sz="4000" dirty="0"/>
            </a:br>
            <a:r>
              <a:rPr lang="en-US" altLang="ja-JP" sz="3600" dirty="0"/>
              <a:t>Lancet Child </a:t>
            </a:r>
            <a:r>
              <a:rPr lang="en-US" altLang="ja-JP" sz="3600" dirty="0" err="1"/>
              <a:t>Adolesc</a:t>
            </a:r>
            <a:r>
              <a:rPr lang="en-US" altLang="ja-JP" sz="3600" dirty="0"/>
              <a:t> Health 2020; 4: 397–404</a:t>
            </a:r>
            <a:br>
              <a:rPr lang="en-US" altLang="ja-JP" sz="3600" dirty="0"/>
            </a:br>
            <a:r>
              <a:rPr lang="en-US" altLang="ja-JP" sz="3600" dirty="0"/>
              <a:t/>
            </a:r>
            <a:br>
              <a:rPr lang="en-US" altLang="ja-JP" sz="3600" dirty="0"/>
            </a:br>
            <a:r>
              <a:rPr lang="ja-JP" altLang="ja-JP" sz="2700" dirty="0"/>
              <a:t>資料作成：筑波大学</a:t>
            </a:r>
            <a:r>
              <a:rPr lang="ja-JP" altLang="en-US" sz="2700" dirty="0"/>
              <a:t>医学医療系</a:t>
            </a:r>
            <a:r>
              <a:rPr lang="ja-JP" altLang="ja-JP" sz="2700" dirty="0"/>
              <a:t>ヘルスサービスリサーチ分野</a:t>
            </a:r>
            <a:r>
              <a:rPr lang="ja-JP" altLang="en-US" sz="2700" dirty="0"/>
              <a:t>　</a:t>
            </a:r>
            <a:r>
              <a:rPr lang="en-US" altLang="ja-JP" sz="2700" dirty="0"/>
              <a:t/>
            </a:r>
            <a:br>
              <a:rPr lang="en-US" altLang="ja-JP" sz="2700" dirty="0"/>
            </a:br>
            <a:r>
              <a:rPr lang="ja-JP" altLang="en-US" sz="2700" dirty="0"/>
              <a:t>保健所非常勤医師チーム</a:t>
            </a:r>
            <a:r>
              <a:rPr lang="en-US" altLang="ja-JP" sz="2700" dirty="0"/>
              <a:t/>
            </a:r>
            <a:br>
              <a:rPr lang="en-US" altLang="ja-JP" sz="2700" dirty="0"/>
            </a:br>
            <a:r>
              <a:rPr lang="ja-JP" altLang="ja-JP" sz="2700" dirty="0"/>
              <a:t>　</a:t>
            </a:r>
            <a:r>
              <a:rPr lang="ja-JP" altLang="en-US" sz="2700" dirty="0"/>
              <a:t>　　</a:t>
            </a:r>
            <a:r>
              <a:rPr lang="ja-JP" altLang="ja-JP" sz="2700" dirty="0"/>
              <a:t>谷口雄大、城戸崇裕、孫瑜、服部早苗、田宮菜奈子　</a:t>
            </a:r>
            <a:r>
              <a:rPr lang="en-US" altLang="ja-JP" sz="2700" dirty="0"/>
              <a:t/>
            </a:r>
            <a:br>
              <a:rPr lang="en-US" altLang="ja-JP" sz="2700" dirty="0"/>
            </a:br>
            <a:r>
              <a:rPr lang="ja-JP" altLang="ja-JP" sz="2700" dirty="0"/>
              <a:t>（作成日：</a:t>
            </a:r>
            <a:r>
              <a:rPr lang="en-US" altLang="ja-JP" sz="2700" dirty="0"/>
              <a:t>2020</a:t>
            </a:r>
            <a:r>
              <a:rPr lang="ja-JP" altLang="ja-JP" sz="2700" dirty="0"/>
              <a:t>年</a:t>
            </a:r>
            <a:r>
              <a:rPr lang="en-US" altLang="ja-JP" sz="2700" dirty="0"/>
              <a:t>5</a:t>
            </a:r>
            <a:r>
              <a:rPr lang="ja-JP" altLang="ja-JP" sz="2700" dirty="0"/>
              <a:t>月</a:t>
            </a:r>
            <a:r>
              <a:rPr lang="en-US" altLang="ja-JP" sz="2700" dirty="0"/>
              <a:t>13</a:t>
            </a:r>
            <a:r>
              <a:rPr lang="ja-JP" altLang="ja-JP" sz="2700" dirty="0"/>
              <a:t>日）</a:t>
            </a:r>
            <a:br>
              <a:rPr lang="ja-JP" altLang="ja-JP" sz="2700" dirty="0"/>
            </a:br>
            <a:r>
              <a:rPr lang="en-US" altLang="ja-JP" sz="2700" dirty="0"/>
              <a:t/>
            </a:r>
            <a:br>
              <a:rPr lang="en-US" altLang="ja-JP" sz="2700" dirty="0"/>
            </a:br>
            <a:r>
              <a:rPr lang="en-US" altLang="ja-JP" sz="3600" dirty="0"/>
              <a:t/>
            </a:r>
            <a:br>
              <a:rPr lang="en-US" altLang="ja-JP" sz="3600" dirty="0"/>
            </a:br>
            <a:r>
              <a:rPr lang="en-US" altLang="ja-JP" sz="3600" dirty="0"/>
              <a:t/>
            </a:r>
            <a:br>
              <a:rPr lang="en-US" altLang="ja-JP" sz="3600" dirty="0"/>
            </a:br>
            <a:r>
              <a:rPr lang="en-US" altLang="ja-JP" sz="3600" dirty="0"/>
              <a:t/>
            </a:r>
            <a:br>
              <a:rPr lang="en-US" altLang="ja-JP" sz="3600" dirty="0"/>
            </a:br>
            <a:endParaRPr kumimoji="1" lang="ja-JP" altLang="en-US" sz="3600" dirty="0"/>
          </a:p>
        </p:txBody>
      </p:sp>
      <p:sp>
        <p:nvSpPr>
          <p:cNvPr id="3" name="テキスト ボックス 2">
            <a:extLst>
              <a:ext uri="{FF2B5EF4-FFF2-40B4-BE49-F238E27FC236}">
                <a16:creationId xmlns:a16="http://schemas.microsoft.com/office/drawing/2014/main" xmlns="" id="{17A513BE-BFFD-D843-B1AF-45D34A436F37}"/>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pic>
        <p:nvPicPr>
          <p:cNvPr id="6" name="図 5">
            <a:extLst>
              <a:ext uri="{FF2B5EF4-FFF2-40B4-BE49-F238E27FC236}">
                <a16:creationId xmlns:a16="http://schemas.microsoft.com/office/drawing/2014/main" xmlns="" id="{55E99876-4065-5B4D-AE25-A62F75001195}"/>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5198724"/>
            <a:ext cx="2125986" cy="1518918"/>
          </a:xfrm>
          <a:prstGeom prst="rect">
            <a:avLst/>
          </a:prstGeom>
        </p:spPr>
      </p:pic>
    </p:spTree>
    <p:extLst>
      <p:ext uri="{BB962C8B-B14F-4D97-AF65-F5344CB8AC3E}">
        <p14:creationId xmlns:p14="http://schemas.microsoft.com/office/powerpoint/2010/main" val="101198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xmlns="" id="{8E65F49C-3F7C-4131-8939-4D4805E8FD2D}"/>
              </a:ext>
            </a:extLst>
          </p:cNvPr>
          <p:cNvSpPr>
            <a:spLocks noGrp="1"/>
          </p:cNvSpPr>
          <p:nvPr>
            <p:ph type="title"/>
          </p:nvPr>
        </p:nvSpPr>
        <p:spPr>
          <a:xfrm>
            <a:off x="790073" y="134003"/>
            <a:ext cx="10515600" cy="1325563"/>
          </a:xfrm>
        </p:spPr>
        <p:txBody>
          <a:bodyPr/>
          <a:lstStyle/>
          <a:p>
            <a:r>
              <a:rPr kumimoji="1" lang="ja-JP" altLang="en-US" dirty="0"/>
              <a:t>学校閉鎖のメリット</a:t>
            </a:r>
          </a:p>
        </p:txBody>
      </p:sp>
      <p:sp>
        <p:nvSpPr>
          <p:cNvPr id="5" name="コンテンツ プレースホルダー 4">
            <a:extLst>
              <a:ext uri="{FF2B5EF4-FFF2-40B4-BE49-F238E27FC236}">
                <a16:creationId xmlns:a16="http://schemas.microsoft.com/office/drawing/2014/main" xmlns="" id="{ACF352C0-00B5-4B43-A03C-DBC82EC0F2D0}"/>
              </a:ext>
            </a:extLst>
          </p:cNvPr>
          <p:cNvSpPr>
            <a:spLocks noGrp="1"/>
          </p:cNvSpPr>
          <p:nvPr>
            <p:ph idx="1"/>
          </p:nvPr>
        </p:nvSpPr>
        <p:spPr>
          <a:xfrm>
            <a:off x="405637" y="1340662"/>
            <a:ext cx="11261430" cy="5280272"/>
          </a:xfrm>
        </p:spPr>
        <p:txBody>
          <a:bodyPr>
            <a:normAutofit/>
          </a:bodyPr>
          <a:lstStyle/>
          <a:p>
            <a:pPr marL="0" indent="0">
              <a:buNone/>
            </a:pPr>
            <a:r>
              <a:rPr lang="ja-JP" altLang="en-US" dirty="0"/>
              <a:t>＜インフルエンザ流行時の学校閉鎖＞</a:t>
            </a:r>
            <a:endParaRPr lang="en-US" altLang="ja-JP" dirty="0"/>
          </a:p>
          <a:p>
            <a:pPr marL="0" indent="0">
              <a:buNone/>
            </a:pPr>
            <a:r>
              <a:rPr kumimoji="1" lang="ja-JP" altLang="en-US" dirty="0"/>
              <a:t>インフルエンザ流行時の学校閉鎖により、流行が</a:t>
            </a:r>
            <a:r>
              <a:rPr kumimoji="1" lang="en-US" altLang="ja-JP" dirty="0"/>
              <a:t>29.7%</a:t>
            </a:r>
            <a:r>
              <a:rPr kumimoji="1" lang="ja-JP" altLang="en-US" dirty="0"/>
              <a:t>抑えられ、ピーク</a:t>
            </a:r>
            <a:r>
              <a:rPr lang="ja-JP" altLang="en-US" dirty="0"/>
              <a:t>を</a:t>
            </a:r>
            <a:r>
              <a:rPr kumimoji="1" lang="en-US" altLang="ja-JP" dirty="0"/>
              <a:t>11</a:t>
            </a:r>
            <a:r>
              <a:rPr kumimoji="1" lang="ja-JP" altLang="en-US" dirty="0"/>
              <a:t>日遅らせることができたという報告がある。</a:t>
            </a:r>
            <a:endParaRPr kumimoji="1" lang="en-US" altLang="ja-JP" dirty="0"/>
          </a:p>
          <a:p>
            <a:pPr marL="0" indent="0">
              <a:buNone/>
            </a:pPr>
            <a:endParaRPr kumimoji="1" lang="en-US" altLang="ja-JP" dirty="0"/>
          </a:p>
          <a:p>
            <a:pPr marL="0" indent="0">
              <a:buNone/>
            </a:pPr>
            <a:endParaRPr lang="en-US" altLang="ja-JP" dirty="0"/>
          </a:p>
          <a:p>
            <a:pPr marL="0" indent="0">
              <a:buNone/>
            </a:pPr>
            <a:r>
              <a:rPr lang="ja-JP" altLang="en-US" dirty="0"/>
              <a:t>ただし学校閉鎖を有効にするためには</a:t>
            </a:r>
            <a:endParaRPr lang="en-US" altLang="ja-JP" dirty="0"/>
          </a:p>
          <a:p>
            <a:r>
              <a:rPr kumimoji="1" lang="ja-JP" altLang="en-US" dirty="0"/>
              <a:t>流行初期に学校閉鎖が行われる</a:t>
            </a:r>
            <a:endParaRPr kumimoji="1" lang="en-US" altLang="ja-JP" dirty="0"/>
          </a:p>
          <a:p>
            <a:r>
              <a:rPr lang="en-US" altLang="ja-JP" dirty="0"/>
              <a:t>R</a:t>
            </a:r>
            <a:r>
              <a:rPr lang="ja-JP" altLang="en-US" dirty="0"/>
              <a:t>（基本再生産数）</a:t>
            </a:r>
            <a:r>
              <a:rPr lang="en-US" altLang="ja-JP" dirty="0"/>
              <a:t>&lt;2</a:t>
            </a:r>
            <a:r>
              <a:rPr lang="ja-JP" altLang="en-US" dirty="0"/>
              <a:t>（ウイルスの伝染性がそれほど高くない）</a:t>
            </a:r>
            <a:endParaRPr lang="en-US" altLang="ja-JP" dirty="0"/>
          </a:p>
          <a:p>
            <a:r>
              <a:rPr lang="ja-JP" altLang="en-US" dirty="0"/>
              <a:t>感染者が小児で多い</a:t>
            </a:r>
            <a:endParaRPr lang="en-US" altLang="ja-JP" dirty="0"/>
          </a:p>
          <a:p>
            <a:pPr marL="0" indent="0">
              <a:buNone/>
            </a:pPr>
            <a:r>
              <a:rPr lang="ja-JP" altLang="en-US" dirty="0"/>
              <a:t>という条件が整う必要がある。</a:t>
            </a:r>
            <a:endParaRPr lang="en-US" altLang="ja-JP" dirty="0"/>
          </a:p>
          <a:p>
            <a:pPr marL="0" indent="0">
              <a:buNone/>
            </a:pPr>
            <a:endParaRPr lang="en-US" altLang="ja-JP" dirty="0"/>
          </a:p>
          <a:p>
            <a:pPr marL="0" indent="0">
              <a:buNone/>
            </a:pPr>
            <a:endParaRPr lang="en-US" altLang="ja-JP" dirty="0"/>
          </a:p>
          <a:p>
            <a:endParaRPr kumimoji="1" lang="ja-JP" altLang="en-US" dirty="0"/>
          </a:p>
        </p:txBody>
      </p:sp>
      <p:sp>
        <p:nvSpPr>
          <p:cNvPr id="2" name="テキスト ボックス 1">
            <a:extLst>
              <a:ext uri="{FF2B5EF4-FFF2-40B4-BE49-F238E27FC236}">
                <a16:creationId xmlns:a16="http://schemas.microsoft.com/office/drawing/2014/main" xmlns="" id="{14020AF2-95C0-4267-9AC6-51B52270FD7A}"/>
              </a:ext>
            </a:extLst>
          </p:cNvPr>
          <p:cNvSpPr txBox="1"/>
          <p:nvPr/>
        </p:nvSpPr>
        <p:spPr>
          <a:xfrm>
            <a:off x="4070112" y="6211669"/>
            <a:ext cx="7596955" cy="646331"/>
          </a:xfrm>
          <a:prstGeom prst="rect">
            <a:avLst/>
          </a:prstGeom>
          <a:noFill/>
        </p:spPr>
        <p:txBody>
          <a:bodyPr wrap="square" rtlCol="0">
            <a:spAutoFit/>
          </a:bodyPr>
          <a:lstStyle/>
          <a:p>
            <a:r>
              <a:rPr lang="en-US" altLang="ja-JP" dirty="0"/>
              <a:t>Jackson C, et al. Impact of school closures on an influenza pandemic: scientific evidence base review. </a:t>
            </a:r>
            <a:r>
              <a:rPr lang="en-US" altLang="ja-JP" dirty="0" err="1"/>
              <a:t>London:Public</a:t>
            </a:r>
            <a:r>
              <a:rPr lang="en-US" altLang="ja-JP" dirty="0"/>
              <a:t> Health England, 2014.</a:t>
            </a:r>
            <a:endParaRPr kumimoji="1" lang="ja-JP" altLang="en-US" dirty="0"/>
          </a:p>
        </p:txBody>
      </p:sp>
      <p:sp>
        <p:nvSpPr>
          <p:cNvPr id="7" name="テキスト ボックス 6">
            <a:extLst>
              <a:ext uri="{FF2B5EF4-FFF2-40B4-BE49-F238E27FC236}">
                <a16:creationId xmlns:a16="http://schemas.microsoft.com/office/drawing/2014/main" xmlns="" id="{75A9CAF5-8DB5-45C5-B292-A0EE2441E77F}"/>
              </a:ext>
            </a:extLst>
          </p:cNvPr>
          <p:cNvSpPr txBox="1"/>
          <p:nvPr/>
        </p:nvSpPr>
        <p:spPr>
          <a:xfrm>
            <a:off x="3947502" y="2799119"/>
            <a:ext cx="7596955" cy="646331"/>
          </a:xfrm>
          <a:prstGeom prst="rect">
            <a:avLst/>
          </a:prstGeom>
          <a:noFill/>
        </p:spPr>
        <p:txBody>
          <a:bodyPr wrap="square" rtlCol="0">
            <a:spAutoFit/>
          </a:bodyPr>
          <a:lstStyle/>
          <a:p>
            <a:r>
              <a:rPr lang="en-US" altLang="ja-JP" dirty="0"/>
              <a:t>Bin </a:t>
            </a:r>
            <a:r>
              <a:rPr lang="en-US" altLang="ja-JP" dirty="0" err="1"/>
              <a:t>Nafisah</a:t>
            </a:r>
            <a:r>
              <a:rPr lang="en-US" altLang="ja-JP" dirty="0"/>
              <a:t> et al. School closure during novel influenza: a systematic review. J Infect Public Health 2018; 11: 657–61.</a:t>
            </a:r>
            <a:endParaRPr kumimoji="1" lang="ja-JP" altLang="en-US" dirty="0"/>
          </a:p>
        </p:txBody>
      </p:sp>
      <p:sp>
        <p:nvSpPr>
          <p:cNvPr id="6" name="テキスト ボックス 5">
            <a:extLst>
              <a:ext uri="{FF2B5EF4-FFF2-40B4-BE49-F238E27FC236}">
                <a16:creationId xmlns:a16="http://schemas.microsoft.com/office/drawing/2014/main" xmlns="" id="{D1630E5F-3744-AB44-A491-17ED8456CC45}"/>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1531320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38BD99F-73A6-4F10-891B-25B957D653E1}"/>
              </a:ext>
            </a:extLst>
          </p:cNvPr>
          <p:cNvSpPr>
            <a:spLocks noGrp="1"/>
          </p:cNvSpPr>
          <p:nvPr>
            <p:ph type="title"/>
          </p:nvPr>
        </p:nvSpPr>
        <p:spPr/>
        <p:txBody>
          <a:bodyPr/>
          <a:lstStyle/>
          <a:p>
            <a:r>
              <a:rPr kumimoji="1" lang="ja-JP" altLang="en-US" dirty="0"/>
              <a:t>学校閉鎖のメリット</a:t>
            </a:r>
          </a:p>
        </p:txBody>
      </p:sp>
      <p:sp>
        <p:nvSpPr>
          <p:cNvPr id="3" name="コンテンツ プレースホルダー 2">
            <a:extLst>
              <a:ext uri="{FF2B5EF4-FFF2-40B4-BE49-F238E27FC236}">
                <a16:creationId xmlns:a16="http://schemas.microsoft.com/office/drawing/2014/main" xmlns="" id="{268B842F-8F09-40C6-8217-7E2D85B05AC0}"/>
              </a:ext>
            </a:extLst>
          </p:cNvPr>
          <p:cNvSpPr>
            <a:spLocks noGrp="1"/>
          </p:cNvSpPr>
          <p:nvPr>
            <p:ph idx="1"/>
          </p:nvPr>
        </p:nvSpPr>
        <p:spPr>
          <a:xfrm>
            <a:off x="682935" y="1546917"/>
            <a:ext cx="10908631" cy="5046388"/>
          </a:xfrm>
        </p:spPr>
        <p:txBody>
          <a:bodyPr/>
          <a:lstStyle/>
          <a:p>
            <a:pPr marL="0" indent="0">
              <a:buNone/>
            </a:pPr>
            <a:r>
              <a:rPr kumimoji="1" lang="ja-JP" altLang="en-US" dirty="0"/>
              <a:t>＜インフルエンザと</a:t>
            </a:r>
            <a:r>
              <a:rPr kumimoji="1" lang="en-US" altLang="ja-JP" dirty="0"/>
              <a:t>COVID-19</a:t>
            </a:r>
            <a:r>
              <a:rPr kumimoji="1" lang="ja-JP" altLang="en-US" dirty="0"/>
              <a:t>の違い＞</a:t>
            </a:r>
            <a:endParaRPr kumimoji="1" lang="en-US" altLang="ja-JP" dirty="0"/>
          </a:p>
          <a:p>
            <a:r>
              <a:rPr kumimoji="1" lang="en-US" altLang="ja-JP" dirty="0"/>
              <a:t>COVID-19</a:t>
            </a:r>
            <a:r>
              <a:rPr kumimoji="1" lang="ja-JP" altLang="en-US" dirty="0"/>
              <a:t>の場合は</a:t>
            </a:r>
            <a:r>
              <a:rPr kumimoji="1" lang="en-US" altLang="ja-JP" dirty="0"/>
              <a:t>R</a:t>
            </a:r>
            <a:r>
              <a:rPr kumimoji="1" lang="ja-JP" altLang="en-US" dirty="0"/>
              <a:t>がインフルエンザより大きく（</a:t>
            </a:r>
            <a:r>
              <a:rPr kumimoji="1" lang="en-US" altLang="ja-JP" dirty="0"/>
              <a:t>2.5</a:t>
            </a:r>
            <a:r>
              <a:rPr kumimoji="1" lang="ja-JP" altLang="en-US" dirty="0"/>
              <a:t>以上）、感染者は大人の方が多いため、インフルエンザほどの学校閉鎖の効果はない可能性がある。</a:t>
            </a:r>
            <a:endParaRPr kumimoji="1" lang="en-US" altLang="ja-JP" dirty="0"/>
          </a:p>
          <a:p>
            <a:r>
              <a:rPr lang="en-US" altLang="ja-JP" dirty="0"/>
              <a:t>COVID-19</a:t>
            </a:r>
            <a:r>
              <a:rPr lang="ja-JP" altLang="en-US" dirty="0"/>
              <a:t>と同様のコロナウイルスである</a:t>
            </a:r>
            <a:r>
              <a:rPr lang="en-US" altLang="ja-JP" dirty="0"/>
              <a:t>SARS</a:t>
            </a:r>
            <a:r>
              <a:rPr lang="ja-JP" altLang="en-US" dirty="0"/>
              <a:t>流行時にも学校閉鎖が行われたが、学校で流行が広がっていないため、学校閉鎖の有効性については明らかになっていない。</a:t>
            </a:r>
            <a:r>
              <a:rPr lang="en-US" altLang="ja-JP" dirty="0"/>
              <a:t>SARS</a:t>
            </a:r>
            <a:r>
              <a:rPr lang="ja-JP" altLang="en-US" dirty="0"/>
              <a:t>のモデリング研究では学校閉鎖が流行の抑制に潜在的に重要な役割を果たしたという研究もあれば、クラス内での伝染はほとんどなかったと推定する研究もある。</a:t>
            </a:r>
            <a:endParaRPr kumimoji="1" lang="ja-JP" altLang="en-US" dirty="0"/>
          </a:p>
        </p:txBody>
      </p:sp>
      <p:sp>
        <p:nvSpPr>
          <p:cNvPr id="4" name="テキスト ボックス 3">
            <a:extLst>
              <a:ext uri="{FF2B5EF4-FFF2-40B4-BE49-F238E27FC236}">
                <a16:creationId xmlns:a16="http://schemas.microsoft.com/office/drawing/2014/main" xmlns="" id="{862A5274-7787-F541-AABF-C59E3241A0D0}"/>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26171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2EC345B-8E82-4BF6-91BE-277B97DEABCB}"/>
              </a:ext>
            </a:extLst>
          </p:cNvPr>
          <p:cNvSpPr>
            <a:spLocks noGrp="1"/>
          </p:cNvSpPr>
          <p:nvPr>
            <p:ph type="title"/>
          </p:nvPr>
        </p:nvSpPr>
        <p:spPr/>
        <p:txBody>
          <a:bodyPr/>
          <a:lstStyle/>
          <a:p>
            <a:r>
              <a:rPr kumimoji="1" lang="ja-JP" altLang="en-US" dirty="0"/>
              <a:t>学校閉鎖のメリット</a:t>
            </a:r>
          </a:p>
        </p:txBody>
      </p:sp>
      <p:sp>
        <p:nvSpPr>
          <p:cNvPr id="3" name="コンテンツ プレースホルダー 2">
            <a:extLst>
              <a:ext uri="{FF2B5EF4-FFF2-40B4-BE49-F238E27FC236}">
                <a16:creationId xmlns:a16="http://schemas.microsoft.com/office/drawing/2014/main" xmlns="" id="{6BDB138C-1367-4D9D-B9F6-EC556724B9F9}"/>
              </a:ext>
            </a:extLst>
          </p:cNvPr>
          <p:cNvSpPr>
            <a:spLocks noGrp="1"/>
          </p:cNvSpPr>
          <p:nvPr>
            <p:ph idx="1"/>
          </p:nvPr>
        </p:nvSpPr>
        <p:spPr>
          <a:xfrm>
            <a:off x="686946" y="1690688"/>
            <a:ext cx="10515600" cy="4351338"/>
          </a:xfrm>
        </p:spPr>
        <p:txBody>
          <a:bodyPr/>
          <a:lstStyle/>
          <a:p>
            <a:pPr marL="0" indent="0">
              <a:buNone/>
            </a:pPr>
            <a:r>
              <a:rPr kumimoji="1" lang="ja-JP" altLang="en-US" dirty="0"/>
              <a:t>＜イギリスの感染症疫学モデルを使用した</a:t>
            </a:r>
            <a:r>
              <a:rPr kumimoji="1" lang="en-US" altLang="ja-JP" dirty="0"/>
              <a:t>COVID-19</a:t>
            </a:r>
            <a:r>
              <a:rPr kumimoji="1" lang="ja-JP" altLang="en-US" dirty="0"/>
              <a:t>の研究＞</a:t>
            </a:r>
            <a:endParaRPr kumimoji="1" lang="en-US" altLang="ja-JP" dirty="0"/>
          </a:p>
          <a:p>
            <a:r>
              <a:rPr lang="ja-JP" altLang="en-US" dirty="0"/>
              <a:t>学校閉鎖単独での効果は</a:t>
            </a:r>
            <a:r>
              <a:rPr lang="en-US" altLang="ja-JP" dirty="0"/>
              <a:t>COVID-19</a:t>
            </a:r>
            <a:r>
              <a:rPr lang="ja-JP" altLang="en-US" dirty="0"/>
              <a:t>アウトブレイク時の総死亡を</a:t>
            </a:r>
            <a:r>
              <a:rPr lang="en-US" altLang="ja-JP" dirty="0"/>
              <a:t>2-4%</a:t>
            </a:r>
            <a:r>
              <a:rPr lang="ja-JP" altLang="en-US" dirty="0"/>
              <a:t>下げる程度であり、単独の政策でみると発症者の隔離などの方が有効である。</a:t>
            </a:r>
            <a:endParaRPr lang="en-US" altLang="ja-JP" dirty="0"/>
          </a:p>
          <a:p>
            <a:r>
              <a:rPr lang="ja-JP" altLang="en-US" dirty="0"/>
              <a:t>著者は、子供が伝染の中心となるインフルエンザと違い、</a:t>
            </a:r>
            <a:r>
              <a:rPr lang="en-US" altLang="ja-JP" dirty="0"/>
              <a:t>COVID-19</a:t>
            </a:r>
            <a:r>
              <a:rPr lang="ja-JP" altLang="en-US" dirty="0"/>
              <a:t>の場合は学校閉鎖単独では流行を抑えるには十分ではないと結論づけている。</a:t>
            </a:r>
            <a:endParaRPr kumimoji="1" lang="ja-JP" altLang="en-US" dirty="0"/>
          </a:p>
        </p:txBody>
      </p:sp>
      <p:sp>
        <p:nvSpPr>
          <p:cNvPr id="5" name="正方形/長方形 4">
            <a:extLst>
              <a:ext uri="{FF2B5EF4-FFF2-40B4-BE49-F238E27FC236}">
                <a16:creationId xmlns:a16="http://schemas.microsoft.com/office/drawing/2014/main" xmlns="" id="{F233A5C7-2A2C-4D6E-A2CF-47F1ACAE80B2}"/>
              </a:ext>
            </a:extLst>
          </p:cNvPr>
          <p:cNvSpPr/>
          <p:nvPr/>
        </p:nvSpPr>
        <p:spPr>
          <a:xfrm>
            <a:off x="3148836" y="4939518"/>
            <a:ext cx="8745238" cy="646331"/>
          </a:xfrm>
          <a:prstGeom prst="rect">
            <a:avLst/>
          </a:prstGeom>
        </p:spPr>
        <p:txBody>
          <a:bodyPr wrap="square">
            <a:spAutoFit/>
          </a:bodyPr>
          <a:lstStyle/>
          <a:p>
            <a:r>
              <a:rPr lang="en-US" altLang="ja-JP" dirty="0"/>
              <a:t>Ferguson NM, et al. Report 9: Impact of non-pharmaceutical interventions (NPIs) to reduce COVID-19 mortality and healthcare demand. London Imp Coll.2020;</a:t>
            </a:r>
            <a:endParaRPr lang="ja-JP" altLang="ja-JP" dirty="0"/>
          </a:p>
        </p:txBody>
      </p:sp>
      <p:sp>
        <p:nvSpPr>
          <p:cNvPr id="6" name="テキスト ボックス 5">
            <a:extLst>
              <a:ext uri="{FF2B5EF4-FFF2-40B4-BE49-F238E27FC236}">
                <a16:creationId xmlns:a16="http://schemas.microsoft.com/office/drawing/2014/main" xmlns="" id="{6C8CFFAE-96EB-D645-A64F-5877B4B07CDA}"/>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1778493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D4A1C8E-9A6C-4DF2-828A-0F3946B63092}"/>
              </a:ext>
            </a:extLst>
          </p:cNvPr>
          <p:cNvSpPr>
            <a:spLocks noGrp="1"/>
          </p:cNvSpPr>
          <p:nvPr>
            <p:ph type="title"/>
          </p:nvPr>
        </p:nvSpPr>
        <p:spPr/>
        <p:txBody>
          <a:bodyPr/>
          <a:lstStyle/>
          <a:p>
            <a:r>
              <a:rPr kumimoji="1" lang="ja-JP" altLang="en-US" dirty="0"/>
              <a:t>学校閉鎖のデメリット</a:t>
            </a:r>
          </a:p>
        </p:txBody>
      </p:sp>
      <p:sp>
        <p:nvSpPr>
          <p:cNvPr id="3" name="コンテンツ プレースホルダー 2">
            <a:extLst>
              <a:ext uri="{FF2B5EF4-FFF2-40B4-BE49-F238E27FC236}">
                <a16:creationId xmlns:a16="http://schemas.microsoft.com/office/drawing/2014/main" xmlns="" id="{9C9F84DB-DF46-45FC-A4B5-2BB34D47E249}"/>
              </a:ext>
            </a:extLst>
          </p:cNvPr>
          <p:cNvSpPr>
            <a:spLocks noGrp="1"/>
          </p:cNvSpPr>
          <p:nvPr>
            <p:ph idx="1"/>
          </p:nvPr>
        </p:nvSpPr>
        <p:spPr/>
        <p:txBody>
          <a:bodyPr>
            <a:normAutofit lnSpcReduction="10000"/>
          </a:bodyPr>
          <a:lstStyle/>
          <a:p>
            <a:r>
              <a:rPr kumimoji="1" lang="ja-JP" altLang="en-US" dirty="0"/>
              <a:t>親の労働生産性の損失、経済的損失</a:t>
            </a:r>
            <a:endParaRPr kumimoji="1" lang="en-US" altLang="ja-JP" dirty="0"/>
          </a:p>
          <a:p>
            <a:r>
              <a:rPr lang="ja-JP" altLang="en-US" dirty="0"/>
              <a:t>医療関係者の休業による医療のマンパワー不足</a:t>
            </a:r>
            <a:endParaRPr kumimoji="1" lang="en-US" altLang="ja-JP" dirty="0"/>
          </a:p>
          <a:p>
            <a:r>
              <a:rPr lang="ja-JP" altLang="en-US" dirty="0"/>
              <a:t>子供からリスクの高い祖父母への感染</a:t>
            </a:r>
            <a:endParaRPr lang="en-US" altLang="ja-JP" dirty="0"/>
          </a:p>
          <a:p>
            <a:r>
              <a:rPr kumimoji="1" lang="ja-JP" altLang="en-US" dirty="0"/>
              <a:t>教育の</a:t>
            </a:r>
            <a:r>
              <a:rPr lang="ja-JP" altLang="en-US" dirty="0"/>
              <a:t>損失</a:t>
            </a:r>
            <a:endParaRPr lang="en-US" altLang="ja-JP" dirty="0"/>
          </a:p>
          <a:p>
            <a:r>
              <a:rPr kumimoji="1" lang="ja-JP" altLang="en-US" dirty="0"/>
              <a:t>社会的に弱い立場である生徒に対する児童福祉への影響（虐待などの増加）</a:t>
            </a:r>
            <a:endParaRPr kumimoji="1" lang="en-US" altLang="ja-JP" dirty="0"/>
          </a:p>
          <a:p>
            <a:r>
              <a:rPr lang="ja-JP" altLang="en-US" dirty="0"/>
              <a:t>学校給食が栄養の重要な供給源である子供たちへの栄養の問題</a:t>
            </a:r>
            <a:endParaRPr lang="en-US" altLang="ja-JP" dirty="0"/>
          </a:p>
          <a:p>
            <a:r>
              <a:rPr kumimoji="1" lang="ja-JP" altLang="en-US" dirty="0"/>
              <a:t>子供の精神状態の悪化</a:t>
            </a:r>
            <a:endParaRPr kumimoji="1" lang="en-US" altLang="ja-JP" dirty="0"/>
          </a:p>
          <a:p>
            <a:pPr marL="0" indent="0">
              <a:buNone/>
            </a:pPr>
            <a:r>
              <a:rPr kumimoji="1" lang="ja-JP" altLang="en-US" dirty="0"/>
              <a:t>などが挙げられる。</a:t>
            </a:r>
          </a:p>
        </p:txBody>
      </p:sp>
      <p:sp>
        <p:nvSpPr>
          <p:cNvPr id="4" name="テキスト ボックス 3">
            <a:extLst>
              <a:ext uri="{FF2B5EF4-FFF2-40B4-BE49-F238E27FC236}">
                <a16:creationId xmlns:a16="http://schemas.microsoft.com/office/drawing/2014/main" xmlns="" id="{BD3F0618-3773-7D4F-A9FE-3A765A22EB87}"/>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56972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4F0FC26-4C16-4C5E-B87F-F2E22191954D}"/>
              </a:ext>
            </a:extLst>
          </p:cNvPr>
          <p:cNvSpPr>
            <a:spLocks noGrp="1"/>
          </p:cNvSpPr>
          <p:nvPr>
            <p:ph type="title"/>
          </p:nvPr>
        </p:nvSpPr>
        <p:spPr/>
        <p:txBody>
          <a:bodyPr/>
          <a:lstStyle/>
          <a:p>
            <a:r>
              <a:rPr kumimoji="1" lang="ja-JP" altLang="en-US" dirty="0"/>
              <a:t>学校閉鎖のデメリット</a:t>
            </a:r>
          </a:p>
        </p:txBody>
      </p:sp>
      <p:sp>
        <p:nvSpPr>
          <p:cNvPr id="3" name="コンテンツ プレースホルダー 2">
            <a:extLst>
              <a:ext uri="{FF2B5EF4-FFF2-40B4-BE49-F238E27FC236}">
                <a16:creationId xmlns:a16="http://schemas.microsoft.com/office/drawing/2014/main" xmlns="" id="{2020D323-C901-4021-AEC6-DD5D29604850}"/>
              </a:ext>
            </a:extLst>
          </p:cNvPr>
          <p:cNvSpPr>
            <a:spLocks noGrp="1"/>
          </p:cNvSpPr>
          <p:nvPr>
            <p:ph idx="1"/>
          </p:nvPr>
        </p:nvSpPr>
        <p:spPr>
          <a:xfrm>
            <a:off x="444309" y="1839375"/>
            <a:ext cx="11303382" cy="4351338"/>
          </a:xfrm>
        </p:spPr>
        <p:txBody>
          <a:bodyPr>
            <a:normAutofit/>
          </a:bodyPr>
          <a:lstStyle/>
          <a:p>
            <a:pPr marL="0" indent="0">
              <a:buNone/>
            </a:pPr>
            <a:r>
              <a:rPr lang="ja-JP" altLang="en-US" dirty="0"/>
              <a:t>＜経済的損失＞</a:t>
            </a:r>
            <a:endParaRPr lang="en-US" altLang="ja-JP" dirty="0"/>
          </a:p>
          <a:p>
            <a:pPr marL="0" indent="0">
              <a:buNone/>
            </a:pPr>
            <a:r>
              <a:rPr lang="ja-JP" altLang="en-US" dirty="0"/>
              <a:t>・イギリスでは</a:t>
            </a:r>
            <a:r>
              <a:rPr lang="en-US" altLang="ja-JP" dirty="0"/>
              <a:t>12-13</a:t>
            </a:r>
            <a:r>
              <a:rPr lang="ja-JP" altLang="en-US" dirty="0"/>
              <a:t>週間の学校閉鎖で</a:t>
            </a:r>
            <a:r>
              <a:rPr lang="en-US" altLang="ja-JP" dirty="0"/>
              <a:t>GDP</a:t>
            </a:r>
            <a:r>
              <a:rPr lang="ja-JP" altLang="en-US" dirty="0"/>
              <a:t>の</a:t>
            </a:r>
            <a:r>
              <a:rPr lang="en-US" altLang="ja-JP" dirty="0"/>
              <a:t>0.2-1%</a:t>
            </a:r>
            <a:r>
              <a:rPr lang="ja-JP" altLang="en-US" dirty="0"/>
              <a:t>の経済的コストを要する。</a:t>
            </a:r>
            <a:endParaRPr lang="en-US" altLang="ja-JP" dirty="0"/>
          </a:p>
          <a:p>
            <a:pPr marL="0" indent="0">
              <a:buNone/>
            </a:pPr>
            <a:r>
              <a:rPr lang="en-US" altLang="ja-JP" sz="1600" dirty="0" err="1"/>
              <a:t>Sadique</a:t>
            </a:r>
            <a:r>
              <a:rPr lang="en-US" altLang="ja-JP" sz="1600" dirty="0"/>
              <a:t> MZ, et al. Estimating the Costs of School Closure for Mitigating an Influenza Pandemic. BMC Public Health. 2008;8:135. </a:t>
            </a:r>
          </a:p>
          <a:p>
            <a:pPr marL="0" indent="0">
              <a:buNone/>
            </a:pPr>
            <a:r>
              <a:rPr lang="ja-JP" altLang="en-US" sz="1800" dirty="0"/>
              <a:t>　　　　　　　　　　　　　　　</a:t>
            </a:r>
            <a:endParaRPr lang="en-US" altLang="ja-JP" dirty="0"/>
          </a:p>
          <a:p>
            <a:pPr marL="0" indent="0">
              <a:buNone/>
            </a:pPr>
            <a:r>
              <a:rPr kumimoji="1" lang="ja-JP" altLang="en-US" dirty="0"/>
              <a:t>・アメリカでは</a:t>
            </a:r>
            <a:r>
              <a:rPr kumimoji="1" lang="en-US" altLang="ja-JP" dirty="0"/>
              <a:t>8</a:t>
            </a:r>
            <a:r>
              <a:rPr kumimoji="1" lang="ja-JP" altLang="en-US" dirty="0"/>
              <a:t>週間の</a:t>
            </a:r>
            <a:r>
              <a:rPr lang="ja-JP" altLang="en-US" dirty="0"/>
              <a:t>学校閉鎖で</a:t>
            </a:r>
            <a:r>
              <a:rPr lang="en-US" altLang="ja-JP" dirty="0"/>
              <a:t>GDP</a:t>
            </a:r>
            <a:r>
              <a:rPr lang="ja-JP" altLang="en-US" dirty="0"/>
              <a:t>の</a:t>
            </a:r>
            <a:r>
              <a:rPr lang="en-US" altLang="ja-JP" dirty="0"/>
              <a:t>3%</a:t>
            </a:r>
            <a:r>
              <a:rPr lang="ja-JP" altLang="en-US" dirty="0"/>
              <a:t>の経済的コストを要する。</a:t>
            </a:r>
            <a:endParaRPr lang="en-US" altLang="ja-JP" dirty="0"/>
          </a:p>
          <a:p>
            <a:pPr marL="0" indent="0">
              <a:buNone/>
            </a:pPr>
            <a:r>
              <a:rPr lang="en-US" altLang="ja-JP" sz="1700" dirty="0"/>
              <a:t>Brown ST, et al. Would school closure for the 2009 H1N1 influenza epidemic have been worth the cost?: a computational simulation of Pennsylvania. BMC Public Health. 2011; 11: 353. </a:t>
            </a:r>
            <a:endParaRPr lang="ja-JP" altLang="ja-JP" sz="1700" dirty="0"/>
          </a:p>
          <a:p>
            <a:pPr marL="0" indent="0">
              <a:buNone/>
            </a:pPr>
            <a:endParaRPr kumimoji="1" lang="ja-JP" altLang="en-US" dirty="0"/>
          </a:p>
        </p:txBody>
      </p:sp>
      <p:sp>
        <p:nvSpPr>
          <p:cNvPr id="4" name="テキスト ボックス 3">
            <a:extLst>
              <a:ext uri="{FF2B5EF4-FFF2-40B4-BE49-F238E27FC236}">
                <a16:creationId xmlns:a16="http://schemas.microsoft.com/office/drawing/2014/main" xmlns="" id="{2E0699A7-E47A-EC4B-9F76-5CE01E9B32F1}"/>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413643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E5B51F6-AE80-4201-8B47-8C402B58FF5D}"/>
              </a:ext>
            </a:extLst>
          </p:cNvPr>
          <p:cNvSpPr>
            <a:spLocks noGrp="1"/>
          </p:cNvSpPr>
          <p:nvPr>
            <p:ph type="title"/>
          </p:nvPr>
        </p:nvSpPr>
        <p:spPr/>
        <p:txBody>
          <a:bodyPr/>
          <a:lstStyle/>
          <a:p>
            <a:r>
              <a:rPr kumimoji="1" lang="ja-JP" altLang="en-US" dirty="0"/>
              <a:t>学校閉鎖のデメリット</a:t>
            </a:r>
          </a:p>
        </p:txBody>
      </p:sp>
      <p:sp>
        <p:nvSpPr>
          <p:cNvPr id="3" name="コンテンツ プレースホルダー 2">
            <a:extLst>
              <a:ext uri="{FF2B5EF4-FFF2-40B4-BE49-F238E27FC236}">
                <a16:creationId xmlns:a16="http://schemas.microsoft.com/office/drawing/2014/main" xmlns="" id="{C68FDF14-1625-40FB-A27E-5FB7EBD4E3EC}"/>
              </a:ext>
            </a:extLst>
          </p:cNvPr>
          <p:cNvSpPr>
            <a:spLocks noGrp="1"/>
          </p:cNvSpPr>
          <p:nvPr>
            <p:ph idx="1"/>
          </p:nvPr>
        </p:nvSpPr>
        <p:spPr>
          <a:xfrm>
            <a:off x="536265" y="1571243"/>
            <a:ext cx="10965924" cy="5111440"/>
          </a:xfrm>
        </p:spPr>
        <p:txBody>
          <a:bodyPr>
            <a:normAutofit/>
          </a:bodyPr>
          <a:lstStyle/>
          <a:p>
            <a:pPr marL="0" indent="0">
              <a:buNone/>
            </a:pPr>
            <a:r>
              <a:rPr kumimoji="1" lang="ja-JP" altLang="en-US" dirty="0"/>
              <a:t>＜子供たちの心理状態に関する研究＞</a:t>
            </a:r>
            <a:endParaRPr kumimoji="1" lang="en-US" altLang="ja-JP" dirty="0"/>
          </a:p>
          <a:p>
            <a:r>
              <a:rPr lang="ja-JP" altLang="en-US" dirty="0"/>
              <a:t>中国の</a:t>
            </a:r>
            <a:r>
              <a:rPr lang="en-US" altLang="ja-JP" dirty="0"/>
              <a:t>2330</a:t>
            </a:r>
            <a:r>
              <a:rPr lang="ja-JP" altLang="en-US" dirty="0"/>
              <a:t>人の小学生にアンケート調査</a:t>
            </a:r>
            <a:endParaRPr lang="en-US" altLang="ja-JP" dirty="0"/>
          </a:p>
          <a:p>
            <a:pPr marL="0" indent="0">
              <a:buNone/>
            </a:pPr>
            <a:r>
              <a:rPr lang="ja-JP" altLang="en-US" dirty="0"/>
              <a:t>学校閉鎖になってから</a:t>
            </a:r>
            <a:r>
              <a:rPr kumimoji="1" lang="ja-JP" altLang="en-US" dirty="0"/>
              <a:t>平均</a:t>
            </a:r>
            <a:r>
              <a:rPr kumimoji="1" lang="en-US" altLang="ja-JP" dirty="0"/>
              <a:t>34</a:t>
            </a:r>
            <a:r>
              <a:rPr kumimoji="1" lang="ja-JP" altLang="en-US" dirty="0"/>
              <a:t>日の時点で抑うつは</a:t>
            </a:r>
            <a:r>
              <a:rPr kumimoji="1" lang="en-US" altLang="ja-JP" dirty="0"/>
              <a:t>22.6%</a:t>
            </a:r>
            <a:r>
              <a:rPr kumimoji="1" lang="ja-JP" altLang="en-US" dirty="0"/>
              <a:t>、不安は</a:t>
            </a:r>
            <a:r>
              <a:rPr kumimoji="1" lang="en-US" altLang="ja-JP" dirty="0"/>
              <a:t>18.9%</a:t>
            </a:r>
            <a:r>
              <a:rPr lang="ja-JP" altLang="en-US" dirty="0"/>
              <a:t>に認められた。</a:t>
            </a:r>
            <a:endParaRPr lang="en-US" altLang="ja-JP" dirty="0"/>
          </a:p>
          <a:p>
            <a:pPr marL="0" indent="0">
              <a:buNone/>
            </a:pPr>
            <a:r>
              <a:rPr lang="en-US" altLang="ja-JP" sz="1700" dirty="0" err="1"/>
              <a:t>Xie</a:t>
            </a:r>
            <a:r>
              <a:rPr lang="en-US" altLang="ja-JP" sz="1700" dirty="0"/>
              <a:t> X,</a:t>
            </a:r>
            <a:r>
              <a:rPr lang="ja-JP" altLang="en-US" sz="1700" dirty="0"/>
              <a:t> </a:t>
            </a:r>
            <a:r>
              <a:rPr lang="en-US" altLang="ja-JP" sz="1700" dirty="0"/>
              <a:t>et al. Mental Health Status Among Children in Home Confinement During the Coronavirus Disease 2019 Outbreak in Hubei Province, </a:t>
            </a:r>
            <a:r>
              <a:rPr lang="en-US" altLang="ja-JP" sz="1700" dirty="0" err="1"/>
              <a:t>China.JAMA</a:t>
            </a:r>
            <a:r>
              <a:rPr lang="en-US" altLang="ja-JP" sz="1700" dirty="0"/>
              <a:t> </a:t>
            </a:r>
            <a:r>
              <a:rPr lang="en-US" altLang="ja-JP" sz="1700" dirty="0" err="1"/>
              <a:t>Pediatr</a:t>
            </a:r>
            <a:r>
              <a:rPr lang="en-US" altLang="ja-JP" sz="1700" dirty="0"/>
              <a:t>. Published online April 24, 2020.</a:t>
            </a:r>
            <a:endParaRPr kumimoji="1" lang="en-US" altLang="ja-JP" sz="1700" dirty="0"/>
          </a:p>
          <a:p>
            <a:r>
              <a:rPr lang="en-US" altLang="ja-JP" dirty="0"/>
              <a:t>2013</a:t>
            </a:r>
            <a:r>
              <a:rPr lang="ja-JP" altLang="en-US" dirty="0"/>
              <a:t>年のシンガポールでの調査では抑うつは</a:t>
            </a:r>
            <a:r>
              <a:rPr lang="en-US" altLang="ja-JP" dirty="0"/>
              <a:t>16.9%</a:t>
            </a:r>
            <a:r>
              <a:rPr lang="ja-JP" altLang="en-US" dirty="0"/>
              <a:t>、不安は</a:t>
            </a:r>
            <a:r>
              <a:rPr lang="en-US" altLang="ja-JP" dirty="0"/>
              <a:t>9.3%</a:t>
            </a:r>
            <a:r>
              <a:rPr lang="ja-JP" altLang="en-US" dirty="0"/>
              <a:t>という結果である。</a:t>
            </a:r>
            <a:endParaRPr lang="en-US" altLang="ja-JP" dirty="0"/>
          </a:p>
          <a:p>
            <a:pPr marL="0" indent="0">
              <a:buNone/>
            </a:pPr>
            <a:r>
              <a:rPr lang="ja-JP" altLang="ja-JP" sz="1700" dirty="0"/>
              <a:t> </a:t>
            </a:r>
            <a:r>
              <a:rPr lang="en-US" altLang="ja-JP" sz="1700" dirty="0" err="1"/>
              <a:t>Magiati</a:t>
            </a:r>
            <a:r>
              <a:rPr lang="en-US" altLang="ja-JP" sz="1700" dirty="0"/>
              <a:t>, et al. Self-reported depression and anxiety symptoms in school-aged Singaporean </a:t>
            </a:r>
            <a:r>
              <a:rPr lang="en-US" altLang="ja-JP" sz="1700" dirty="0" err="1"/>
              <a:t>children.Asia</a:t>
            </a:r>
            <a:r>
              <a:rPr lang="en-US" altLang="ja-JP" sz="1700" dirty="0"/>
              <a:t>-Pacific Psychiatry 7 (2015) 91–104</a:t>
            </a:r>
            <a:endParaRPr lang="en-US" altLang="ja-JP" dirty="0"/>
          </a:p>
          <a:p>
            <a:pPr marL="0" indent="0">
              <a:buNone/>
            </a:pPr>
            <a:r>
              <a:rPr lang="ja-JP" altLang="en-US" dirty="0"/>
              <a:t>国や人種によるばらつきが少ないという前提条件で比較すると平常時よりも抑うつや不安の割合は増加しているといえる。</a:t>
            </a:r>
            <a:endParaRPr kumimoji="1" lang="ja-JP" altLang="en-US" dirty="0"/>
          </a:p>
        </p:txBody>
      </p:sp>
      <p:sp>
        <p:nvSpPr>
          <p:cNvPr id="4" name="テキスト ボックス 3">
            <a:extLst>
              <a:ext uri="{FF2B5EF4-FFF2-40B4-BE49-F238E27FC236}">
                <a16:creationId xmlns:a16="http://schemas.microsoft.com/office/drawing/2014/main" xmlns="" id="{EBDAAB67-FF45-164E-AE82-D4ACE48C5412}"/>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227543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B18C9B4-BEE1-4E1E-89CA-357CEFD3462B}"/>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xmlns="" id="{8986BBE4-73AC-4AA6-B5E0-8D7E5BFAF34A}"/>
              </a:ext>
            </a:extLst>
          </p:cNvPr>
          <p:cNvSpPr>
            <a:spLocks noGrp="1"/>
          </p:cNvSpPr>
          <p:nvPr>
            <p:ph idx="1"/>
          </p:nvPr>
        </p:nvSpPr>
        <p:spPr>
          <a:xfrm>
            <a:off x="618193" y="1615669"/>
            <a:ext cx="11000875" cy="4764504"/>
          </a:xfrm>
        </p:spPr>
        <p:txBody>
          <a:bodyPr>
            <a:normAutofit/>
          </a:bodyPr>
          <a:lstStyle/>
          <a:p>
            <a:r>
              <a:rPr lang="en-US" altLang="ja-JP" dirty="0"/>
              <a:t>COVID-19</a:t>
            </a:r>
            <a:r>
              <a:rPr lang="ja-JP" altLang="en-US" dirty="0"/>
              <a:t>における学校閉鎖についての有効性に関してははまだ明らかになっていないことが多い。</a:t>
            </a:r>
            <a:endParaRPr lang="en-US" altLang="ja-JP" dirty="0"/>
          </a:p>
          <a:p>
            <a:r>
              <a:rPr lang="ja-JP" altLang="en-US" dirty="0"/>
              <a:t>中国や台湾では学校が再開されており、その後の動向を追う必要がある（現在のところ感染抑制できている）。</a:t>
            </a:r>
            <a:endParaRPr lang="en-US" altLang="ja-JP" dirty="0"/>
          </a:p>
          <a:p>
            <a:r>
              <a:rPr lang="ja-JP" altLang="en-US" dirty="0"/>
              <a:t>完全な学校閉鎖ではなく、学校を継続しながらのソーシャルディスタンスの介入（</a:t>
            </a:r>
            <a:r>
              <a:rPr lang="ja-JP" altLang="ja-JP" dirty="0"/>
              <a:t>重要度の低い活動の中止、生徒間の距離を開ける、時間短縮、時差登校など</a:t>
            </a:r>
            <a:r>
              <a:rPr lang="ja-JP" altLang="en-US" dirty="0"/>
              <a:t>）にも目を向けるべきである。これらの有効性についての根拠はまだ少ないが、学校閉鎖よりもはるかに害が少なく、流行制御を維持できる可能性がある。</a:t>
            </a:r>
            <a:endParaRPr kumimoji="1" lang="ja-JP" altLang="en-US" dirty="0"/>
          </a:p>
        </p:txBody>
      </p:sp>
      <p:sp>
        <p:nvSpPr>
          <p:cNvPr id="4" name="テキスト ボックス 3">
            <a:extLst>
              <a:ext uri="{FF2B5EF4-FFF2-40B4-BE49-F238E27FC236}">
                <a16:creationId xmlns:a16="http://schemas.microsoft.com/office/drawing/2014/main" xmlns="" id="{AEDB005A-0847-AE44-82C9-14B9EAC3ACE6}"/>
              </a:ext>
            </a:extLst>
          </p:cNvPr>
          <p:cNvSpPr txBox="1"/>
          <p:nvPr/>
        </p:nvSpPr>
        <p:spPr>
          <a:xfrm>
            <a:off x="11250202" y="71919"/>
            <a:ext cx="869879" cy="369332"/>
          </a:xfrm>
          <a:prstGeom prst="rect">
            <a:avLst/>
          </a:prstGeom>
          <a:noFill/>
          <a:ln>
            <a:solidFill>
              <a:schemeClr val="tx1"/>
            </a:solidFill>
          </a:ln>
        </p:spPr>
        <p:txBody>
          <a:bodyPr wrap="square" rtlCol="0" anchor="ctr">
            <a:spAutoFit/>
          </a:bodyPr>
          <a:lstStyle/>
          <a:p>
            <a:pPr algn="ctr"/>
            <a:r>
              <a:rPr kumimoji="1" lang="ja-JP" altLang="en-US"/>
              <a:t>資料</a:t>
            </a:r>
            <a:r>
              <a:rPr kumimoji="1" lang="en-US" altLang="ja-JP" dirty="0"/>
              <a:t>2</a:t>
            </a:r>
            <a:endParaRPr kumimoji="1" lang="ja-JP" altLang="en-US"/>
          </a:p>
        </p:txBody>
      </p:sp>
    </p:spTree>
    <p:extLst>
      <p:ext uri="{BB962C8B-B14F-4D97-AF65-F5344CB8AC3E}">
        <p14:creationId xmlns:p14="http://schemas.microsoft.com/office/powerpoint/2010/main" val="22877818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826</Words>
  <Application>Microsoft Office PowerPoint</Application>
  <PresentationFormat>ユーザー設定</PresentationFormat>
  <Paragraphs>59</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COVID-19を含むコロナウイルス流行時の 学校閉鎖や管理の実践について 短期間の系統的レビュー （要約）  School closure and management practices during coronavirus outbreaks including COVID-19: a rapid systematic review.  Lancet Child Adolesc Health 2020; 4: 397–404  資料作成：筑波大学医学医療系ヘルスサービスリサーチ分野　 保健所非常勤医師チーム 　　　谷口雄大、城戸崇裕、孫瑜、服部早苗、田宮菜奈子　 （作成日：2020年5月13日）     </vt:lpstr>
      <vt:lpstr>学校閉鎖のメリット</vt:lpstr>
      <vt:lpstr>学校閉鎖のメリット</vt:lpstr>
      <vt:lpstr>学校閉鎖のメリット</vt:lpstr>
      <vt:lpstr>学校閉鎖のデメリット</vt:lpstr>
      <vt:lpstr>学校閉鎖のデメリット</vt:lpstr>
      <vt:lpstr>学校閉鎖のデメリット</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学校閉鎖のメリット</dc:title>
  <dc:creator>孫 瑜</dc:creator>
  <cp:lastModifiedBy>yatsu </cp:lastModifiedBy>
  <cp:revision>15</cp:revision>
  <dcterms:created xsi:type="dcterms:W3CDTF">2020-05-13T06:26:58Z</dcterms:created>
  <dcterms:modified xsi:type="dcterms:W3CDTF">2020-05-28T01:16:18Z</dcterms:modified>
</cp:coreProperties>
</file>